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EA4C-2C3B-461D-9DA2-1A8D21EC8EDF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665CA-19E4-42C7-9F1B-BB3B0BC16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2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635BF-5916-47B5-A9CF-B89A85460D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gif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132856"/>
            <a:ext cx="74888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/>
              <a:t>Конкурс педагогических достижений Центрального района Санкт-Петербурга </a:t>
            </a:r>
            <a:r>
              <a:rPr lang="ru-RU" sz="2800" dirty="0">
                <a:latin typeface="Comic Sans MS" panose="030F0702030302020204" pitchFamily="66" charset="0"/>
              </a:rPr>
              <a:t>«Образование: взгляд в </a:t>
            </a:r>
            <a:r>
              <a:rPr lang="ru-RU" sz="2800" dirty="0" smtClean="0">
                <a:latin typeface="Comic Sans MS" panose="030F0702030302020204" pitchFamily="66" charset="0"/>
              </a:rPr>
              <a:t>БУДУЩЕЕ»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2020</a:t>
            </a:r>
            <a:endParaRPr lang="ru-RU" sz="2400" dirty="0"/>
          </a:p>
        </p:txBody>
      </p:sp>
      <p:pic>
        <p:nvPicPr>
          <p:cNvPr id="3" name="Picture 2" descr="&amp;Icy;&amp;Mcy;&amp;TScy; &amp;TScy;&amp;iecy;&amp;ncy;&amp;tcy;&amp;rcy;&amp;acy;&amp;lcy;&amp;softcy;&amp;ncy;&amp;ocy;&amp;gcy;&amp;ocy; &amp;rcy;&amp;acy;&amp;jcy;&amp;ocy;&amp;n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635"/>
            <a:ext cx="4040930" cy="80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26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877218" y="982314"/>
            <a:ext cx="5734973" cy="5035833"/>
            <a:chOff x="674920" y="29048"/>
            <a:chExt cx="7209448" cy="6350737"/>
          </a:xfrm>
        </p:grpSpPr>
        <p:sp>
          <p:nvSpPr>
            <p:cNvPr id="6" name="Овал 5"/>
            <p:cNvSpPr/>
            <p:nvPr/>
          </p:nvSpPr>
          <p:spPr>
            <a:xfrm>
              <a:off x="1331640" y="515309"/>
              <a:ext cx="6552728" cy="5328592"/>
            </a:xfrm>
            <a:prstGeom prst="ellipse">
              <a:avLst/>
            </a:prstGeom>
            <a:noFill/>
            <a:ln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22" descr="https://avatars.mds.yandex.net/get-zen_doc/40274/pub_5d39d6c3bf50d500ad2002d1_5d39d99092414d00ac68c996/scale_120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920" y="961897"/>
              <a:ext cx="2239714" cy="2232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16" descr="https://yt3.ggpht.com/a/AATXAJzEkL2-X16Vr8yAkFAoE7tg2eWU8YpBJAB3siok=s900-c-k-c0xffffffff-no-rj-mo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34" t="-3691" b="-18869"/>
            <a:stretch/>
          </p:blipFill>
          <p:spPr bwMode="auto">
            <a:xfrm>
              <a:off x="5724128" y="29048"/>
              <a:ext cx="1764450" cy="2338689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6" descr="https://189131.selcdn.ru/leonardo/uploadsForSiteId/16814/content/c723ba59-a988-4679-8058-67d7ff38bb5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38906" y="4725144"/>
              <a:ext cx="2304256" cy="1654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 descr="https://pbs.twimg.com/media/DNYZBx7W4AAlhfz.jpg:larg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08" r="21277" b="32865"/>
            <a:stretch/>
          </p:blipFill>
          <p:spPr bwMode="auto">
            <a:xfrm>
              <a:off x="4696750" y="1490444"/>
              <a:ext cx="978732" cy="984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https://dom-comp.moy.su/Image/Skype_logo_EPS-AI.P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300" y="3758672"/>
              <a:ext cx="823999" cy="835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0" name="Picture 8" descr="https://world-meb.ru/images/viber-Logo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6692" y="2509966"/>
              <a:ext cx="1368357" cy="1368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2" name="Picture 10" descr="https://static.tildacdn.com/tild3638-3633-4036-a163-346463653136/zoom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2973" y="1465921"/>
              <a:ext cx="1513784" cy="1009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4" name="Picture 12" descr="https://bumper-stickers.ru/38068-thickbox_default/znak-elektronnoj-pochty-mailru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2826" y="3940292"/>
              <a:ext cx="991865" cy="991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AutoShape 14" descr="https://krot.info/uploads/posts/2020-01/1579282496_36-7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6" descr="https://krot.info/uploads/posts/2020-01/1579282496_36-76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8" descr="https://krot.info/uploads/posts/2020-01/1579282496_36-76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0" descr="https://krot.info/uploads/posts/2020-01/1579282496_36-76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683568" y="4077072"/>
            <a:ext cx="5144804" cy="2209985"/>
            <a:chOff x="76934" y="-1794555"/>
            <a:chExt cx="6463123" cy="236596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6934" y="-1794555"/>
              <a:ext cx="6463123" cy="1578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800" dirty="0" smtClean="0">
                  <a:latin typeface="Comic Sans MS" panose="030F0702030302020204" pitchFamily="66" charset="0"/>
                  <a:ea typeface="Times New Roman"/>
                  <a:cs typeface="Times New Roman"/>
                </a:rPr>
                <a:t>Образование 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800" dirty="0" smtClean="0">
                  <a:latin typeface="Comic Sans MS" panose="030F0702030302020204" pitchFamily="66" charset="0"/>
                  <a:ea typeface="Times New Roman"/>
                  <a:cs typeface="Times New Roman"/>
                </a:rPr>
                <a:t>завтрашнего </a:t>
              </a:r>
              <a:r>
                <a:rPr lang="ru-RU" sz="2800" dirty="0">
                  <a:latin typeface="Comic Sans MS" panose="030F0702030302020204" pitchFamily="66" charset="0"/>
                  <a:ea typeface="Times New Roman"/>
                  <a:cs typeface="Times New Roman"/>
                </a:rPr>
                <a:t>дня — </a:t>
              </a:r>
              <a:endParaRPr lang="ru-RU" sz="2800" dirty="0" smtClean="0">
                <a:latin typeface="Comic Sans MS" panose="030F0702030302020204" pitchFamily="66" charset="0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800" dirty="0" smtClean="0">
                  <a:latin typeface="Comic Sans MS" panose="030F0702030302020204" pitchFamily="66" charset="0"/>
                  <a:ea typeface="Times New Roman"/>
                  <a:cs typeface="Times New Roman"/>
                </a:rPr>
                <a:t>СЕГОДНЯ!</a:t>
              </a:r>
              <a:endParaRPr lang="ru-RU" sz="2800" dirty="0">
                <a:latin typeface="Comic Sans MS" panose="030F0702030302020204" pitchFamily="66" charset="0"/>
                <a:ea typeface="Calibri"/>
                <a:cs typeface="Times New Roman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811518" y="-318239"/>
              <a:ext cx="4020949" cy="889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i="1" dirty="0" err="1"/>
                <a:t>Educatio</a:t>
              </a:r>
              <a:r>
                <a:rPr lang="ru-RU" sz="1600" i="1" dirty="0" err="1"/>
                <a:t>оо</a:t>
              </a:r>
              <a:r>
                <a:rPr lang="en-US" sz="1600" i="1" dirty="0"/>
                <a:t>n3000 </a:t>
              </a:r>
              <a:endParaRPr lang="ru-RU" sz="1600" i="1" dirty="0" smtClean="0"/>
            </a:p>
            <a:p>
              <a:r>
                <a:rPr lang="ru-RU" sz="1600" i="1" dirty="0" err="1" smtClean="0"/>
                <a:t>Ноэми</a:t>
              </a:r>
              <a:r>
                <a:rPr lang="ru-RU" sz="1600" i="1" dirty="0" smtClean="0"/>
                <a:t> </a:t>
              </a:r>
              <a:r>
                <a:rPr lang="ru-RU" sz="1600" i="1" dirty="0" err="1"/>
                <a:t>Пэймал</a:t>
              </a:r>
              <a:r>
                <a:rPr lang="ru-RU" sz="1600" i="1" dirty="0"/>
                <a:t> </a:t>
              </a:r>
              <a:endParaRPr lang="ru-RU" sz="1600" i="1" dirty="0" smtClean="0"/>
            </a:p>
            <a:p>
              <a:r>
                <a:rPr lang="ru-RU" sz="1600" i="1" dirty="0" smtClean="0"/>
                <a:t>(</a:t>
              </a:r>
              <a:r>
                <a:rPr lang="en-US" sz="1600" i="1" dirty="0"/>
                <a:t>Noemi </a:t>
              </a:r>
              <a:r>
                <a:rPr lang="en-US" sz="1600" i="1" dirty="0" err="1"/>
                <a:t>Paymal</a:t>
              </a:r>
              <a:r>
                <a:rPr lang="en-US" sz="1600" i="1" dirty="0"/>
                <a:t>)</a:t>
              </a:r>
              <a:endParaRPr lang="ru-RU" sz="1600" i="1" dirty="0"/>
            </a:p>
          </p:txBody>
        </p:sp>
      </p:grpSp>
      <p:pic>
        <p:nvPicPr>
          <p:cNvPr id="8214" name="Picture 22" descr="https://michagroteh.68edu.ru/wp-content/uploads/145813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2" r="21962"/>
          <a:stretch/>
        </p:blipFill>
        <p:spPr bwMode="auto">
          <a:xfrm>
            <a:off x="4211960" y="2627220"/>
            <a:ext cx="728133" cy="68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934095" y="481542"/>
            <a:ext cx="7817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Comic Sans MS" panose="030F0702030302020204" pitchFamily="66" charset="0"/>
              </a:rPr>
              <a:t>Телепортация в образование будущего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3" descr="G:\Документы Лили\Ресурсный центр\ФЦПРО\Для ИМЦ Центрального р-на\ПЕДСОВЕТЫ\Районный педсовет 2020\Рабочие материалы\Виртуальное детство-3.gif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1" t="30009" r="71792" b="48228"/>
          <a:stretch/>
        </p:blipFill>
        <p:spPr bwMode="auto">
          <a:xfrm>
            <a:off x="612775" y="1826981"/>
            <a:ext cx="1991021" cy="132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8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Документы Лили\Ресурсный центр\ФЦПРО\Для ИМЦ Центрального р-на\ПЕДСОВЕТЫ\Районный педсовет 2020\Рабочие материалы\Виртуальное детство-4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5" t="34939" b="14938"/>
          <a:stretch/>
        </p:blipFill>
        <p:spPr bwMode="auto">
          <a:xfrm>
            <a:off x="2917127" y="836712"/>
            <a:ext cx="587557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8747" y="3501008"/>
            <a:ext cx="52565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СЕГОДНЯ</a:t>
            </a:r>
            <a:r>
              <a:rPr lang="ru-RU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latin typeface="Comic Sans MS" panose="030F0702030302020204" pitchFamily="66" charset="0"/>
              </a:rPr>
              <a:t>дошкольное образование, ориентированное на ребёнка – это то, 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что нужно нашим детям для счастливого</a:t>
            </a:r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БУДУЩЕГО</a:t>
            </a:r>
            <a:r>
              <a:rPr lang="ru-RU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ru-RU" sz="2400" dirty="0" smtClean="0">
                <a:latin typeface="Comic Sans MS" panose="030F0702030302020204" pitchFamily="66" charset="0"/>
              </a:rPr>
              <a:t>а нам для спокойного</a:t>
            </a:r>
            <a:r>
              <a:rPr lang="ru-RU" sz="2600" dirty="0" smtClean="0">
                <a:latin typeface="Comic Sans MS" panose="030F0702030302020204" pitchFamily="66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НАСТОЯЩЕГО</a:t>
            </a:r>
            <a:r>
              <a:rPr lang="ru-RU" sz="2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!</a:t>
            </a:r>
            <a:endParaRPr lang="ru-RU" sz="2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267" name="Picture 3" descr="G:\Документы Лили\Ресурсный центр\ФЦПРО\Для ИМЦ Центрального р-на\ПЕДСОВЕТЫ\Районный педсовет 2020\Рабочие материалы\Виртуальное детство-4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69753" r="76481" b="1605"/>
          <a:stretch/>
        </p:blipFill>
        <p:spPr bwMode="auto">
          <a:xfrm>
            <a:off x="6300192" y="4077072"/>
            <a:ext cx="2054843" cy="21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23449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постоянные ценности</a:t>
            </a:r>
          </a:p>
          <a:p>
            <a:r>
              <a:rPr lang="ru-RU" b="1" dirty="0" smtClean="0"/>
              <a:t>ДОШКОЛКИ</a:t>
            </a:r>
            <a:endParaRPr lang="ru-RU" b="1" dirty="0"/>
          </a:p>
        </p:txBody>
      </p:sp>
      <p:cxnSp>
        <p:nvCxnSpPr>
          <p:cNvPr id="6" name="Соединительная линия уступом 5"/>
          <p:cNvCxnSpPr>
            <a:stCxn id="4" idx="0"/>
          </p:cNvCxnSpPr>
          <p:nvPr/>
        </p:nvCxnSpPr>
        <p:spPr>
          <a:xfrm rot="16200000" flipH="1">
            <a:off x="2588167" y="338010"/>
            <a:ext cx="1944216" cy="3737191"/>
          </a:xfrm>
          <a:prstGeom prst="bentConnector4">
            <a:avLst>
              <a:gd name="adj1" fmla="val -11758"/>
              <a:gd name="adj2" fmla="val 33189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67544" y="404664"/>
            <a:ext cx="1763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omic Sans MS" panose="030F0702030302020204" pitchFamily="66" charset="0"/>
              </a:rPr>
              <a:t>Сохраняя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2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Документы Лили\Ресурсный центр\ФЦПРО\Для ИМЦ Центрального р-на\ПЕДСОВЕТЫ\Районный педсовет 2020\Рабочие материалы\Виртуальное детство-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1" t="30009" r="71792" b="48228"/>
          <a:stretch/>
        </p:blipFill>
        <p:spPr bwMode="auto">
          <a:xfrm>
            <a:off x="440656" y="5085184"/>
            <a:ext cx="1991060" cy="132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5" name="Группа 9224"/>
          <p:cNvGrpSpPr/>
          <p:nvPr/>
        </p:nvGrpSpPr>
        <p:grpSpPr>
          <a:xfrm>
            <a:off x="2431716" y="1773752"/>
            <a:ext cx="3600425" cy="3600425"/>
            <a:chOff x="2753838" y="1405275"/>
            <a:chExt cx="3600425" cy="3600425"/>
          </a:xfrm>
        </p:grpSpPr>
        <p:pic>
          <p:nvPicPr>
            <p:cNvPr id="9220" name="Picture 4" descr="https://techpinions.com/wp-content/uploads/2014/02/Fotolia_55722937_Subscription_Monthly_M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48361">
              <a:off x="2753838" y="1405275"/>
              <a:ext cx="3600425" cy="3600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8" name="Picture 12" descr="https://i.ya-webdesign.com/images/baby-head-png-7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1987" y="2420888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010389" y="498189"/>
            <a:ext cx="3634349" cy="37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РОДИТЕЛЬ сегодня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033397"/>
            <a:ext cx="3634349" cy="37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ПЕДАГОГ сегодня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419611"/>
            <a:ext cx="3634349" cy="37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ДЕТСКИЙ САД сегодня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455" y="445732"/>
            <a:ext cx="58496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omic Sans MS" panose="030F0702030302020204" pitchFamily="66" charset="0"/>
              </a:rPr>
              <a:t>Н</a:t>
            </a:r>
            <a:r>
              <a:rPr lang="ru-RU" sz="2800" dirty="0" smtClean="0">
                <a:latin typeface="Comic Sans MS" panose="030F0702030302020204" pitchFamily="66" charset="0"/>
              </a:rPr>
              <a:t>овый </a:t>
            </a:r>
            <a:r>
              <a:rPr lang="ru-RU" sz="2800" dirty="0">
                <a:latin typeface="Comic Sans MS" panose="030F0702030302020204" pitchFamily="66" charset="0"/>
              </a:rPr>
              <a:t>образовательный </a:t>
            </a:r>
            <a:r>
              <a:rPr lang="ru-RU" sz="2800" dirty="0" smtClean="0">
                <a:latin typeface="Comic Sans MS" panose="030F0702030302020204" pitchFamily="66" charset="0"/>
              </a:rPr>
              <a:t>опыт СЕГОДНЯ? Какой он?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23254" y="1876442"/>
            <a:ext cx="2995984" cy="508922"/>
            <a:chOff x="179512" y="2149076"/>
            <a:chExt cx="2995984" cy="50892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9512" y="2149076"/>
              <a:ext cx="2232248" cy="0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411760" y="2149076"/>
              <a:ext cx="763736" cy="508922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4791015" y="922784"/>
            <a:ext cx="2949337" cy="1106049"/>
            <a:chOff x="5436096" y="577454"/>
            <a:chExt cx="3456384" cy="126737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6660232" y="577454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5436096" y="577454"/>
              <a:ext cx="1224136" cy="12673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 rot="13584666">
            <a:off x="4893091" y="4270728"/>
            <a:ext cx="2973054" cy="2148889"/>
            <a:chOff x="5919426" y="281235"/>
            <a:chExt cx="2973054" cy="2148889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660232" y="577454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8015334">
              <a:off x="4844981" y="1355680"/>
              <a:ext cx="214888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37983" y="2276872"/>
            <a:ext cx="2745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</a:t>
            </a:r>
            <a:r>
              <a:rPr lang="en-US" dirty="0"/>
              <a:t>f</a:t>
            </a:r>
            <a:r>
              <a:rPr lang="en-US" dirty="0" smtClean="0"/>
              <a:t>line </a:t>
            </a:r>
            <a:r>
              <a:rPr lang="ru-RU" dirty="0" smtClean="0"/>
              <a:t>и </a:t>
            </a:r>
            <a:r>
              <a:rPr lang="en-US" dirty="0" smtClean="0"/>
              <a:t>online = </a:t>
            </a:r>
            <a:r>
              <a:rPr lang="ru-RU" dirty="0" smtClean="0"/>
              <a:t>смешанное обучение?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37983" y="3251782"/>
            <a:ext cx="2717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сопровождение семьи </a:t>
            </a:r>
            <a:r>
              <a:rPr lang="en-US" dirty="0" smtClean="0"/>
              <a:t>online</a:t>
            </a:r>
            <a:r>
              <a:rPr lang="ru-RU" dirty="0" smtClean="0"/>
              <a:t> – реальность или фантазии?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686069" y="874449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пассивный потребитель или активный соучастник?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5565629" y="1705446"/>
            <a:ext cx="3273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нужно ли ему наше сопровождение?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732636" y="2307649"/>
            <a:ext cx="3223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 если поддержка педагога необходима, то какая?</a:t>
            </a:r>
            <a:endParaRPr lang="ru-RU" sz="1600" dirty="0"/>
          </a:p>
        </p:txBody>
      </p:sp>
      <p:sp>
        <p:nvSpPr>
          <p:cNvPr id="9217" name="TextBox 9216"/>
          <p:cNvSpPr txBox="1"/>
          <p:nvPr/>
        </p:nvSpPr>
        <p:spPr>
          <a:xfrm>
            <a:off x="5972499" y="5151793"/>
            <a:ext cx="2997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какими новыми компетенциями должен обладать?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995691" y="4299292"/>
            <a:ext cx="2987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требует ли </a:t>
            </a:r>
            <a:r>
              <a:rPr lang="en-US" dirty="0" smtClean="0"/>
              <a:t>online </a:t>
            </a:r>
            <a:r>
              <a:rPr lang="ru-RU" dirty="0" smtClean="0"/>
              <a:t>коммуникация новых навыков?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972499" y="3112300"/>
            <a:ext cx="3079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необходимо ли ему методическое сопровождение и какое?</a:t>
            </a:r>
            <a:endParaRPr lang="ru-RU" dirty="0"/>
          </a:p>
        </p:txBody>
      </p:sp>
      <p:cxnSp>
        <p:nvCxnSpPr>
          <p:cNvPr id="9221" name="Прямая соединительная линия 9220"/>
          <p:cNvCxnSpPr/>
          <p:nvPr/>
        </p:nvCxnSpPr>
        <p:spPr>
          <a:xfrm>
            <a:off x="5868144" y="3112300"/>
            <a:ext cx="2952328" cy="0"/>
          </a:xfrm>
          <a:prstGeom prst="line">
            <a:avLst/>
          </a:prstGeom>
          <a:ln w="254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43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413338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omic Sans MS" panose="030F0702030302020204" pitchFamily="66" charset="0"/>
              </a:rPr>
              <a:t>Цель конкурса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способствовать </a:t>
            </a:r>
            <a:r>
              <a:rPr lang="ru-RU" dirty="0"/>
              <a:t>развитию мотивации </a:t>
            </a:r>
            <a:r>
              <a:rPr lang="ru-RU" i="1" u="sng" dirty="0">
                <a:solidFill>
                  <a:srgbClr val="00B0F0"/>
                </a:solidFill>
              </a:rPr>
              <a:t>профессионального роста</a:t>
            </a:r>
            <a:r>
              <a:rPr lang="ru-RU" dirty="0"/>
              <a:t>, повышению престижа и формированию позитивного социального и </a:t>
            </a:r>
            <a:r>
              <a:rPr lang="ru-RU" u="sng" dirty="0">
                <a:solidFill>
                  <a:srgbClr val="00B0F0"/>
                </a:solidFill>
              </a:rPr>
              <a:t>профессионального имиджа </a:t>
            </a:r>
            <a:r>
              <a:rPr lang="ru-RU" dirty="0"/>
              <a:t>педагогической профессии.</a:t>
            </a:r>
          </a:p>
        </p:txBody>
      </p:sp>
      <p:pic>
        <p:nvPicPr>
          <p:cNvPr id="1026" name="Picture 2" descr="http://irrpo.pnzreg.ru/upload/iblock/c4d/c4db7e1014b2dcb6ae9e4985fbd785f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20688"/>
            <a:ext cx="277551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40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omic Sans MS" panose="030F0702030302020204" pitchFamily="66" charset="0"/>
              </a:rPr>
              <a:t>Задачи конкурса:</a:t>
            </a:r>
          </a:p>
          <a:p>
            <a:endParaRPr lang="ru-RU" dirty="0"/>
          </a:p>
          <a:p>
            <a:pPr>
              <a:spcAft>
                <a:spcPts val="1200"/>
              </a:spcAft>
            </a:pPr>
            <a:r>
              <a:rPr lang="ru-RU" dirty="0"/>
              <a:t>•	выявление талантливых и творчески работающих педагогов и специалистов образовательных учреждений Центрального района Санкт-Петербурга;</a:t>
            </a:r>
          </a:p>
          <a:p>
            <a:pPr>
              <a:spcAft>
                <a:spcPts val="1200"/>
              </a:spcAft>
            </a:pPr>
            <a:r>
              <a:rPr lang="ru-RU" dirty="0"/>
              <a:t>•	развитие и поддержка </a:t>
            </a:r>
            <a:r>
              <a:rPr lang="ru-RU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инновационных разработок и технологий</a:t>
            </a:r>
            <a:r>
              <a:rPr lang="ru-RU" dirty="0"/>
              <a:t>, способствующих развитию системы образования;</a:t>
            </a:r>
          </a:p>
          <a:p>
            <a:pPr>
              <a:spcAft>
                <a:spcPts val="1200"/>
              </a:spcAft>
            </a:pPr>
            <a:r>
              <a:rPr lang="ru-RU" dirty="0"/>
              <a:t>•	выявление </a:t>
            </a:r>
            <a:r>
              <a:rPr lang="ru-RU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новых образовательных технологий, направленных на </a:t>
            </a:r>
            <a:r>
              <a:rPr lang="ru-RU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гуманизацию</a:t>
            </a:r>
            <a:r>
              <a:rPr lang="ru-RU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обучения и воспитания</a:t>
            </a:r>
            <a:r>
              <a:rPr lang="ru-RU" dirty="0"/>
              <a:t>;</a:t>
            </a:r>
          </a:p>
          <a:p>
            <a:pPr>
              <a:spcAft>
                <a:spcPts val="1200"/>
              </a:spcAft>
            </a:pPr>
            <a:r>
              <a:rPr lang="ru-RU" dirty="0"/>
              <a:t>•	развитие форм профессионального общения и расширение его диапазона;</a:t>
            </a:r>
          </a:p>
          <a:p>
            <a:pPr>
              <a:spcAft>
                <a:spcPts val="1200"/>
              </a:spcAft>
            </a:pPr>
            <a:r>
              <a:rPr lang="ru-RU" dirty="0"/>
              <a:t>•	распространение </a:t>
            </a:r>
            <a:r>
              <a:rPr lang="ru-RU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передового педагогического опыта</a:t>
            </a:r>
            <a:r>
              <a:rPr lang="ru-RU" dirty="0"/>
              <a:t>;</a:t>
            </a:r>
          </a:p>
          <a:p>
            <a:pPr>
              <a:spcAft>
                <a:spcPts val="1200"/>
              </a:spcAft>
            </a:pPr>
            <a:r>
              <a:rPr lang="ru-RU" dirty="0"/>
              <a:t>•	создание образовательного пространства в системе образования Центрального района, оказывающего </a:t>
            </a:r>
            <a:r>
              <a:rPr lang="ru-RU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эффективное влияние на процессы обучения 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18745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548680"/>
            <a:ext cx="754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Регистрация на участие в конкурсе 01.10.2020 </a:t>
            </a:r>
            <a:r>
              <a:rPr lang="ru-RU" dirty="0"/>
              <a:t>– 30.10.2020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94596" y="1124744"/>
            <a:ext cx="540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Церемония открытия </a:t>
            </a:r>
            <a:r>
              <a:rPr lang="ru-RU" dirty="0" smtClean="0"/>
              <a:t>конкурса  03.11.2020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6348288" y="2451179"/>
            <a:ext cx="2256160" cy="1754326"/>
            <a:chOff x="6348288" y="2451179"/>
            <a:chExt cx="2256160" cy="175432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372200" y="2492896"/>
              <a:ext cx="2232248" cy="16561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348288" y="2451179"/>
              <a:ext cx="2232248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/>
                <a:t>Круглый стол, посвященный актуальным проблемам образования в России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55576" y="1700807"/>
            <a:ext cx="5328592" cy="3240361"/>
            <a:chOff x="755576" y="1700807"/>
            <a:chExt cx="5328592" cy="324036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55576" y="2506794"/>
              <a:ext cx="2232248" cy="1642285"/>
              <a:chOff x="755576" y="2506795"/>
              <a:chExt cx="2232248" cy="1296144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755576" y="2506795"/>
                <a:ext cx="2232248" cy="129614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899592" y="2729105"/>
                <a:ext cx="1872208" cy="94733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ru-RU" dirty="0"/>
                  <a:t>Видеозапись занятия на детской аудитории</a:t>
                </a: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3419872" y="2492896"/>
              <a:ext cx="2664296" cy="1656184"/>
              <a:chOff x="3419872" y="2492896"/>
              <a:chExt cx="2664296" cy="1656184"/>
            </a:xfrm>
          </p:grpSpPr>
          <p:sp>
            <p:nvSpPr>
              <p:cNvPr id="3" name="Скругленный прямоугольник 2"/>
              <p:cNvSpPr/>
              <p:nvPr/>
            </p:nvSpPr>
            <p:spPr>
              <a:xfrm>
                <a:off x="3419872" y="2492896"/>
                <a:ext cx="2664296" cy="165618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419872" y="2589678"/>
                <a:ext cx="252028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err="1"/>
                  <a:t>Самопрезентация</a:t>
                </a:r>
                <a:r>
                  <a:rPr lang="ru-RU" dirty="0"/>
                  <a:t> (заочная) Электронная творческая </a:t>
                </a:r>
                <a:r>
                  <a:rPr lang="ru-RU" dirty="0" err="1"/>
                  <a:t>самопрезентация</a:t>
                </a:r>
                <a:endParaRPr lang="ru-RU" dirty="0"/>
              </a:p>
            </p:txBody>
          </p:sp>
        </p:grpSp>
        <p:sp>
          <p:nvSpPr>
            <p:cNvPr id="14" name="Выгнутая вниз стрелка 13"/>
            <p:cNvSpPr/>
            <p:nvPr/>
          </p:nvSpPr>
          <p:spPr>
            <a:xfrm>
              <a:off x="1475656" y="4205505"/>
              <a:ext cx="3816424" cy="735663"/>
            </a:xfrm>
            <a:prstGeom prst="curvedUpArrow">
              <a:avLst/>
            </a:prstGeom>
            <a:ln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Выгнутая вниз стрелка 14"/>
            <p:cNvSpPr/>
            <p:nvPr/>
          </p:nvSpPr>
          <p:spPr>
            <a:xfrm flipV="1">
              <a:off x="1520127" y="1700807"/>
              <a:ext cx="3816424" cy="750371"/>
            </a:xfrm>
            <a:prstGeom prst="curvedUpArrow">
              <a:avLst/>
            </a:prstGeom>
            <a:ln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691680" y="5085184"/>
            <a:ext cx="3188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05.11.2020 – 13.11.2020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72199" y="4946684"/>
            <a:ext cx="2145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23.11.2020 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30.11.2020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1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76872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Comic Sans MS" panose="030F0702030302020204" pitchFamily="66" charset="0"/>
              </a:rPr>
              <a:t>Продолжим предметный разговор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Comic Sans MS" panose="030F0702030302020204" pitchFamily="66" charset="0"/>
              </a:rPr>
              <a:t>по турам конкурса………. 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8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202</Words>
  <Application>Microsoft Office PowerPoint</Application>
  <PresentationFormat>Экран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Wal</dc:creator>
  <cp:lastModifiedBy>Wal</cp:lastModifiedBy>
  <cp:revision>6</cp:revision>
  <dcterms:created xsi:type="dcterms:W3CDTF">2020-10-14T22:01:17Z</dcterms:created>
  <dcterms:modified xsi:type="dcterms:W3CDTF">2020-10-15T07:41:05Z</dcterms:modified>
</cp:coreProperties>
</file>